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3" r:id="rId2"/>
    <p:sldId id="264" r:id="rId3"/>
    <p:sldId id="265" r:id="rId4"/>
    <p:sldId id="256" r:id="rId5"/>
    <p:sldId id="257" r:id="rId6"/>
    <p:sldId id="258" r:id="rId7"/>
    <p:sldId id="260" r:id="rId8"/>
    <p:sldId id="259" r:id="rId9"/>
    <p:sldId id="261" r:id="rId10"/>
    <p:sldId id="262" r:id="rId11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70"/>
    <p:restoredTop sz="94842"/>
  </p:normalViewPr>
  <p:slideViewPr>
    <p:cSldViewPr snapToGrid="0" snapToObjects="1">
      <p:cViewPr varScale="1">
        <p:scale>
          <a:sx n="137" d="100"/>
          <a:sy n="137" d="100"/>
        </p:scale>
        <p:origin x="100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206B4-6B47-0A47-9617-282CF6B381C3}" type="datetimeFigureOut">
              <a:rPr lang="de-DE" smtClean="0"/>
              <a:t>28.05.24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E9F9E-8173-1D41-A132-4A13AAF387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8478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1773A-2AC1-1942-B689-01E1D94132F3}" type="datetimeFigureOut">
              <a:rPr lang="de-DE" smtClean="0"/>
              <a:t>28.05.24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974D4-2C18-4547-BB1E-499FA0DEE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8172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974D4-2C18-4547-BB1E-499FA0DEE61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181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Wer ist wer?</a:t>
            </a:r>
          </a:p>
          <a:p>
            <a:r>
              <a:rPr lang="de-CH" dirty="0"/>
              <a:t>Was ist die FMS?</a:t>
            </a:r>
          </a:p>
          <a:p>
            <a:r>
              <a:rPr lang="de-CH" dirty="0"/>
              <a:t>Dank an Betriebe, ohne sie FM nicht möglich.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974D4-2C18-4547-BB1E-499FA0DEE61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0681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524D-91F5-1A41-8215-30F6C6ED7842}" type="datetimeFigureOut">
              <a:rPr lang="de-DE" smtClean="0"/>
              <a:t>28.05.24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A86A-704C-5F46-B967-EE65347441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3634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524D-91F5-1A41-8215-30F6C6ED7842}" type="datetimeFigureOut">
              <a:rPr lang="de-DE" smtClean="0"/>
              <a:t>28.05.24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A86A-704C-5F46-B967-EE65347441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6618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524D-91F5-1A41-8215-30F6C6ED7842}" type="datetimeFigureOut">
              <a:rPr lang="de-DE" smtClean="0"/>
              <a:t>28.05.24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A86A-704C-5F46-B967-EE65347441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3750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524D-91F5-1A41-8215-30F6C6ED7842}" type="datetimeFigureOut">
              <a:rPr lang="de-DE" smtClean="0"/>
              <a:t>28.05.24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A86A-704C-5F46-B967-EE65347441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326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524D-91F5-1A41-8215-30F6C6ED7842}" type="datetimeFigureOut">
              <a:rPr lang="de-DE" smtClean="0"/>
              <a:t>28.05.24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A86A-704C-5F46-B967-EE65347441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382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524D-91F5-1A41-8215-30F6C6ED7842}" type="datetimeFigureOut">
              <a:rPr lang="de-DE" smtClean="0"/>
              <a:t>28.05.24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A86A-704C-5F46-B967-EE65347441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1058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524D-91F5-1A41-8215-30F6C6ED7842}" type="datetimeFigureOut">
              <a:rPr lang="de-DE" smtClean="0"/>
              <a:t>28.05.24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A86A-704C-5F46-B967-EE65347441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4314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524D-91F5-1A41-8215-30F6C6ED7842}" type="datetimeFigureOut">
              <a:rPr lang="de-DE" smtClean="0"/>
              <a:t>28.05.24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A86A-704C-5F46-B967-EE65347441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7561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524D-91F5-1A41-8215-30F6C6ED7842}" type="datetimeFigureOut">
              <a:rPr lang="de-DE" smtClean="0"/>
              <a:t>28.05.24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A86A-704C-5F46-B967-EE65347441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3072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524D-91F5-1A41-8215-30F6C6ED7842}" type="datetimeFigureOut">
              <a:rPr lang="de-DE" smtClean="0"/>
              <a:t>28.05.24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A86A-704C-5F46-B967-EE65347441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263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524D-91F5-1A41-8215-30F6C6ED7842}" type="datetimeFigureOut">
              <a:rPr lang="de-DE" smtClean="0"/>
              <a:t>28.05.24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A86A-704C-5F46-B967-EE65347441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20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779516"/>
            <a:ext cx="8229600" cy="638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dirty="0"/>
              <a:t>Mastertitelformt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A524D-91F5-1A41-8215-30F6C6ED7842}" type="datetimeFigureOut">
              <a:rPr lang="de-DE" smtClean="0"/>
              <a:t>28.05.24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FA86A-704C-5F46-B967-EE653474416E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Bild 7" descr="logo_verw_zug_4f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461" y="5926522"/>
            <a:ext cx="2590800" cy="1092200"/>
          </a:xfrm>
          <a:prstGeom prst="rect">
            <a:avLst/>
          </a:prstGeom>
        </p:spPr>
      </p:pic>
      <p:pic>
        <p:nvPicPr>
          <p:cNvPr id="19" name="Bild 18" descr="FMS_zug"/>
          <p:cNvPicPr/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7200" y="335839"/>
            <a:ext cx="1960880" cy="144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1536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404433" y="4248656"/>
            <a:ext cx="6443559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b="1" dirty="0">
                <a:latin typeface="Arial"/>
                <a:cs typeface="Arial"/>
              </a:rPr>
              <a:t>FM Gesundheit und FM Soziale Arbeit 2024/25:</a:t>
            </a:r>
          </a:p>
          <a:p>
            <a:endParaRPr lang="de-DE" sz="500" b="1" dirty="0">
              <a:latin typeface="Arial"/>
              <a:cs typeface="Arial"/>
            </a:endParaRPr>
          </a:p>
          <a:p>
            <a:r>
              <a:rPr lang="de-DE" sz="2200" b="1" dirty="0">
                <a:latin typeface="Arial"/>
                <a:cs typeface="Arial"/>
              </a:rPr>
              <a:t>Informationsanlass für </a:t>
            </a:r>
            <a:r>
              <a:rPr lang="de-DE" sz="2200" b="1" dirty="0" err="1">
                <a:latin typeface="Arial"/>
                <a:cs typeface="Arial"/>
              </a:rPr>
              <a:t>Fachmaturandinnen</a:t>
            </a:r>
            <a:endParaRPr lang="de-DE" sz="2200" b="1" dirty="0">
              <a:latin typeface="Arial"/>
              <a:cs typeface="Arial"/>
            </a:endParaRPr>
          </a:p>
          <a:p>
            <a:r>
              <a:rPr lang="de-DE" sz="2200" b="1" dirty="0">
                <a:latin typeface="Arial"/>
                <a:cs typeface="Arial"/>
              </a:rPr>
              <a:t>und Fachmaturanden sowie für Betriebe</a:t>
            </a:r>
          </a:p>
          <a:p>
            <a:endParaRPr lang="de-DE" sz="500" b="1" dirty="0">
              <a:latin typeface="Arial"/>
              <a:cs typeface="Arial"/>
            </a:endParaRPr>
          </a:p>
          <a:p>
            <a:r>
              <a:rPr lang="de-DE" sz="2200" dirty="0">
                <a:latin typeface="Arial"/>
                <a:cs typeface="Arial"/>
              </a:rPr>
              <a:t>Dienstag, 28. Mai 2024</a:t>
            </a: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00" y="1066800"/>
            <a:ext cx="4050000" cy="2700000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066800"/>
            <a:ext cx="405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1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806747" y="835531"/>
            <a:ext cx="55305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200" b="1" dirty="0">
                <a:latin typeface="Arial"/>
                <a:cs typeface="Arial"/>
              </a:rPr>
              <a:t>Die Fachmaturitätsarbeit in den Profilen</a:t>
            </a:r>
          </a:p>
          <a:p>
            <a:r>
              <a:rPr lang="de-DE" sz="2200" b="1" dirty="0">
                <a:latin typeface="Arial"/>
                <a:cs typeface="Arial"/>
              </a:rPr>
              <a:t>«Gesundheit» und «Soziale Arbeit»</a:t>
            </a:r>
          </a:p>
        </p:txBody>
      </p:sp>
      <p:pic>
        <p:nvPicPr>
          <p:cNvPr id="2" name="Bild 1" descr="fragezeich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0" y="1984301"/>
            <a:ext cx="3960000" cy="412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8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470181" y="835531"/>
            <a:ext cx="6203660" cy="4324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200" b="1" dirty="0">
                <a:latin typeface="Arial"/>
                <a:cs typeface="Arial"/>
              </a:rPr>
              <a:t>Ablauf des Informationsanlasses</a:t>
            </a:r>
          </a:p>
          <a:p>
            <a:pPr algn="ctr"/>
            <a:endParaRPr lang="de-DE" sz="2200" dirty="0">
              <a:latin typeface="Arial"/>
              <a:cs typeface="Arial"/>
            </a:endParaRPr>
          </a:p>
          <a:p>
            <a:pPr algn="ctr"/>
            <a:r>
              <a:rPr lang="de-DE" sz="2200" dirty="0" err="1">
                <a:latin typeface="Arial"/>
                <a:cs typeface="Arial"/>
              </a:rPr>
              <a:t>Begrüssung</a:t>
            </a:r>
            <a:endParaRPr lang="de-DE" sz="2200" dirty="0">
              <a:latin typeface="Arial"/>
              <a:cs typeface="Arial"/>
            </a:endParaRPr>
          </a:p>
          <a:p>
            <a:pPr algn="ctr"/>
            <a:r>
              <a:rPr lang="de-DE" sz="11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Marcel </a:t>
            </a:r>
            <a:r>
              <a:rPr lang="de-DE" sz="1100" dirty="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Schwendener</a:t>
            </a:r>
            <a:endParaRPr lang="de-DE" sz="11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algn="ctr"/>
            <a:endParaRPr lang="de-DE" sz="2200" dirty="0">
              <a:latin typeface="Arial"/>
              <a:cs typeface="Arial"/>
            </a:endParaRPr>
          </a:p>
          <a:p>
            <a:pPr algn="ctr"/>
            <a:r>
              <a:rPr lang="de-DE" sz="2200" dirty="0">
                <a:latin typeface="Arial"/>
                <a:cs typeface="Arial"/>
              </a:rPr>
              <a:t>Fachmaturitätsarbeit</a:t>
            </a:r>
          </a:p>
          <a:p>
            <a:pPr algn="ctr"/>
            <a:r>
              <a:rPr lang="de-DE" sz="1100" dirty="0">
                <a:solidFill>
                  <a:srgbClr val="7F7F7F"/>
                </a:solidFill>
                <a:latin typeface="Arial"/>
                <a:cs typeface="Arial"/>
              </a:rPr>
              <a:t>Marcel </a:t>
            </a:r>
            <a:r>
              <a:rPr lang="de-DE" sz="1100" dirty="0" err="1">
                <a:solidFill>
                  <a:srgbClr val="7F7F7F"/>
                </a:solidFill>
                <a:latin typeface="Arial"/>
                <a:cs typeface="Arial"/>
              </a:rPr>
              <a:t>Schwendener</a:t>
            </a:r>
            <a:endParaRPr lang="de-DE" sz="1100" dirty="0">
              <a:solidFill>
                <a:srgbClr val="7F7F7F"/>
              </a:solidFill>
              <a:latin typeface="Arial"/>
              <a:cs typeface="Arial"/>
            </a:endParaRPr>
          </a:p>
          <a:p>
            <a:pPr algn="ctr"/>
            <a:endParaRPr lang="de-DE" sz="2200" dirty="0">
              <a:latin typeface="Arial"/>
              <a:cs typeface="Arial"/>
            </a:endParaRPr>
          </a:p>
          <a:p>
            <a:pPr algn="ctr"/>
            <a:r>
              <a:rPr lang="de-DE" sz="2200" dirty="0">
                <a:latin typeface="Arial"/>
                <a:cs typeface="Arial"/>
              </a:rPr>
              <a:t>Praktikum FM Ges			Praktikum FM </a:t>
            </a:r>
            <a:r>
              <a:rPr lang="de-DE" sz="2200" dirty="0" err="1">
                <a:latin typeface="Arial"/>
                <a:cs typeface="Arial"/>
              </a:rPr>
              <a:t>Soz</a:t>
            </a:r>
            <a:endParaRPr lang="de-DE" sz="2200" dirty="0">
              <a:latin typeface="Arial"/>
              <a:cs typeface="Arial"/>
            </a:endParaRPr>
          </a:p>
          <a:p>
            <a:pPr algn="ctr"/>
            <a:r>
              <a:rPr lang="de-DE" sz="1100" dirty="0">
                <a:solidFill>
                  <a:srgbClr val="7F7F7F"/>
                </a:solidFill>
                <a:latin typeface="Arial"/>
                <a:cs typeface="Arial"/>
              </a:rPr>
              <a:t>Franziska Peter								Irene Rohrer</a:t>
            </a:r>
          </a:p>
          <a:p>
            <a:pPr algn="ctr"/>
            <a:r>
              <a:rPr lang="de-DE" sz="1100" dirty="0">
                <a:solidFill>
                  <a:srgbClr val="7F7F7F"/>
                </a:solidFill>
                <a:latin typeface="Arial"/>
                <a:cs typeface="Arial"/>
              </a:rPr>
              <a:t>Kontor						        				</a:t>
            </a:r>
            <a:r>
              <a:rPr lang="de-DE" sz="1100">
                <a:solidFill>
                  <a:srgbClr val="7F7F7F"/>
                </a:solidFill>
                <a:latin typeface="Arial"/>
                <a:cs typeface="Arial"/>
              </a:rPr>
              <a:t>Zimmer U07</a:t>
            </a:r>
            <a:endParaRPr lang="de-DE" sz="1100" dirty="0">
              <a:solidFill>
                <a:srgbClr val="7F7F7F"/>
              </a:solidFill>
              <a:latin typeface="Arial"/>
              <a:cs typeface="Arial"/>
            </a:endParaRPr>
          </a:p>
          <a:p>
            <a:pPr algn="ctr"/>
            <a:endParaRPr lang="de-DE" sz="2200" dirty="0">
              <a:latin typeface="Arial"/>
              <a:cs typeface="Arial"/>
            </a:endParaRPr>
          </a:p>
          <a:p>
            <a:pPr algn="ctr"/>
            <a:r>
              <a:rPr lang="de-DE" sz="2200" dirty="0" err="1">
                <a:latin typeface="Arial"/>
                <a:cs typeface="Arial"/>
              </a:rPr>
              <a:t>Apéro</a:t>
            </a:r>
            <a:endParaRPr lang="de-DE" sz="2200" dirty="0">
              <a:latin typeface="Arial"/>
              <a:cs typeface="Arial"/>
            </a:endParaRPr>
          </a:p>
          <a:p>
            <a:pPr algn="ctr"/>
            <a:r>
              <a:rPr lang="de-DE" sz="1100" dirty="0">
                <a:solidFill>
                  <a:srgbClr val="7F7F7F"/>
                </a:solidFill>
                <a:latin typeface="Arial"/>
                <a:cs typeface="Arial"/>
              </a:rPr>
              <a:t>Zimmer E08</a:t>
            </a:r>
          </a:p>
          <a:p>
            <a:pPr algn="ctr"/>
            <a:endParaRPr lang="de-DE"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009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806747" y="835531"/>
            <a:ext cx="55305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200" b="1" dirty="0">
                <a:latin typeface="Arial"/>
                <a:cs typeface="Arial"/>
              </a:rPr>
              <a:t>Die Fachmaturitätsarbeit in den Profilen</a:t>
            </a:r>
          </a:p>
          <a:p>
            <a:r>
              <a:rPr lang="de-DE" sz="2200" b="1" dirty="0">
                <a:latin typeface="Arial"/>
                <a:cs typeface="Arial"/>
              </a:rPr>
              <a:t>«Gesundheit» und «Soziale Arbeit»</a:t>
            </a:r>
          </a:p>
        </p:txBody>
      </p:sp>
      <p:pic>
        <p:nvPicPr>
          <p:cNvPr id="6" name="Bild 5" descr="IMG_84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0015">
            <a:off x="4540251" y="2173626"/>
            <a:ext cx="2748603" cy="3600000"/>
          </a:xfrm>
          <a:prstGeom prst="rect">
            <a:avLst/>
          </a:prstGeom>
        </p:spPr>
      </p:pic>
      <p:pic>
        <p:nvPicPr>
          <p:cNvPr id="5" name="Bild 4" descr="IMG_477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0314">
            <a:off x="1778000" y="2251077"/>
            <a:ext cx="2734177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72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806747" y="835531"/>
            <a:ext cx="55305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200" b="1" dirty="0">
                <a:latin typeface="Arial"/>
                <a:cs typeface="Arial"/>
              </a:rPr>
              <a:t>Die Fachmaturitätsarbeit in den Profilen</a:t>
            </a:r>
          </a:p>
          <a:p>
            <a:r>
              <a:rPr lang="de-DE" sz="2200" b="1" dirty="0">
                <a:latin typeface="Arial"/>
                <a:cs typeface="Arial"/>
              </a:rPr>
              <a:t>«Gesundheit» und «Soziale Arbeit»</a:t>
            </a:r>
          </a:p>
        </p:txBody>
      </p:sp>
      <p:pic>
        <p:nvPicPr>
          <p:cNvPr id="7" name="Bild 6" descr="Leitfaden_SA_Schüler 20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00" y="1989000"/>
            <a:ext cx="2545765" cy="3600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Bild 4">
            <a:extLst>
              <a:ext uri="{FF2B5EF4-FFF2-40B4-BE49-F238E27FC236}">
                <a16:creationId xmlns:a16="http://schemas.microsoft.com/office/drawing/2014/main" id="{0E41B3EE-A7D7-591D-193F-7B9E8B029ED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06235" y="1989000"/>
            <a:ext cx="2545765" cy="28112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feld 7"/>
          <p:cNvSpPr txBox="1"/>
          <p:nvPr/>
        </p:nvSpPr>
        <p:spPr>
          <a:xfrm>
            <a:off x="828000" y="2709000"/>
            <a:ext cx="7344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latin typeface="Arial"/>
                <a:cs typeface="Arial"/>
              </a:rPr>
              <a:t>Praktikum erfüllt + genügende FM-Arbeit = bestandene Fachmaturität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CAAFDED-C2E5-CD63-8EA9-057BCA59C49A}"/>
              </a:ext>
            </a:extLst>
          </p:cNvPr>
          <p:cNvSpPr txBox="1"/>
          <p:nvPr/>
        </p:nvSpPr>
        <p:spPr>
          <a:xfrm>
            <a:off x="1202499" y="4853161"/>
            <a:ext cx="2779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moodle.athene.ch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course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view.php?id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=323</a:t>
            </a:r>
          </a:p>
        </p:txBody>
      </p:sp>
    </p:spTree>
    <p:extLst>
      <p:ext uri="{BB962C8B-B14F-4D97-AF65-F5344CB8AC3E}">
        <p14:creationId xmlns:p14="http://schemas.microsoft.com/office/powerpoint/2010/main" val="70278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806747" y="835531"/>
            <a:ext cx="55305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200" b="1" dirty="0">
                <a:latin typeface="Arial"/>
                <a:cs typeface="Arial"/>
              </a:rPr>
              <a:t>Die Fachmaturitätsarbeit in den Profilen</a:t>
            </a:r>
          </a:p>
          <a:p>
            <a:r>
              <a:rPr lang="de-DE" sz="2200" b="1" dirty="0">
                <a:latin typeface="Arial"/>
                <a:cs typeface="Arial"/>
              </a:rPr>
              <a:t>«Gesundheit» und «Soziale Arbeit»</a:t>
            </a:r>
          </a:p>
        </p:txBody>
      </p:sp>
      <p:sp>
        <p:nvSpPr>
          <p:cNvPr id="2" name="Rechteck 1"/>
          <p:cNvSpPr/>
          <p:nvPr/>
        </p:nvSpPr>
        <p:spPr>
          <a:xfrm>
            <a:off x="612000" y="1989000"/>
            <a:ext cx="3600000" cy="256224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dirty="0">
                <a:latin typeface="Arial"/>
                <a:cs typeface="Arial"/>
              </a:rPr>
              <a:t>Ziel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de-DE" dirty="0">
                <a:latin typeface="Arial"/>
                <a:cs typeface="Arial"/>
              </a:rPr>
              <a:t>Auseinandersetzung mit dem Betrieb oder der Abteilung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de-DE" dirty="0">
                <a:latin typeface="Arial"/>
                <a:cs typeface="Arial"/>
              </a:rPr>
              <a:t>Selbständige Aneignung von berufsspezifischem Wissen</a:t>
            </a:r>
          </a:p>
          <a:p>
            <a:pPr>
              <a:lnSpc>
                <a:spcPct val="150000"/>
              </a:lnSpc>
            </a:pPr>
            <a:r>
              <a:rPr lang="de-DE" i="1" dirty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 Wegleitung Kapitel 1</a:t>
            </a:r>
            <a:endParaRPr lang="de-DE" i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932000" y="1989000"/>
            <a:ext cx="3600000" cy="3393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dirty="0">
                <a:latin typeface="Arial"/>
                <a:cs typeface="Arial"/>
              </a:rPr>
              <a:t>Themenwahl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de-DE" dirty="0">
                <a:latin typeface="Arial"/>
                <a:cs typeface="Arial"/>
              </a:rPr>
              <a:t>Auf den Betrieb, das Arbeits-feld bezogen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de-DE" dirty="0">
                <a:latin typeface="Arial"/>
                <a:cs typeface="Arial"/>
              </a:rPr>
              <a:t>Mit Hilfe der Betreuungs-person im Betrieb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de-DE" dirty="0">
                <a:latin typeface="Arial"/>
                <a:cs typeface="Arial"/>
              </a:rPr>
              <a:t>Unterstützung am Reflexions-tag</a:t>
            </a:r>
          </a:p>
          <a:p>
            <a:pPr>
              <a:lnSpc>
                <a:spcPct val="150000"/>
              </a:lnSpc>
            </a:pPr>
            <a:r>
              <a:rPr lang="de-DE" i="1" dirty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 Kapitel 2</a:t>
            </a:r>
            <a:endParaRPr lang="de-DE" i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127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806747" y="835531"/>
            <a:ext cx="55305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200" b="1" dirty="0">
                <a:latin typeface="Arial"/>
                <a:cs typeface="Arial"/>
              </a:rPr>
              <a:t>Die Fachmaturitätsarbeit in den Profilen</a:t>
            </a:r>
          </a:p>
          <a:p>
            <a:r>
              <a:rPr lang="de-DE" sz="2200" b="1" dirty="0">
                <a:latin typeface="Arial"/>
                <a:cs typeface="Arial"/>
              </a:rPr>
              <a:t>«Gesundheit» und «Soziale Arbeit»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932000" y="1989000"/>
            <a:ext cx="3600000" cy="3393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dirty="0">
                <a:latin typeface="Arial"/>
                <a:cs typeface="Arial"/>
              </a:rPr>
              <a:t>Themenwahl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de-DE" dirty="0">
                <a:latin typeface="Arial"/>
                <a:cs typeface="Arial"/>
              </a:rPr>
              <a:t>Auf den Betrieb, das Arbeits-feld bezogen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de-DE" dirty="0">
                <a:latin typeface="Arial"/>
                <a:cs typeface="Arial"/>
              </a:rPr>
              <a:t>Mit Hilfe der Betreuungs-person im Betrieb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de-DE" dirty="0">
                <a:latin typeface="Arial"/>
                <a:cs typeface="Arial"/>
              </a:rPr>
              <a:t>Unterstützung am Reflexions-tag</a:t>
            </a:r>
          </a:p>
          <a:p>
            <a:pPr>
              <a:lnSpc>
                <a:spcPct val="150000"/>
              </a:lnSpc>
            </a:pPr>
            <a:r>
              <a:rPr lang="de-DE" i="1" dirty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 Kapitel 2</a:t>
            </a:r>
            <a:endParaRPr lang="de-DE" i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5" name="Bild 4" descr="denke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84" y="4966739"/>
            <a:ext cx="1055517" cy="1440000"/>
          </a:xfrm>
          <a:prstGeom prst="rect">
            <a:avLst/>
          </a:prstGeom>
        </p:spPr>
      </p:pic>
      <p:sp>
        <p:nvSpPr>
          <p:cNvPr id="7" name="Wolkenförmige Legende 6"/>
          <p:cNvSpPr/>
          <p:nvPr/>
        </p:nvSpPr>
        <p:spPr>
          <a:xfrm>
            <a:off x="635000" y="1735666"/>
            <a:ext cx="3781778" cy="3090334"/>
          </a:xfrm>
          <a:prstGeom prst="cloudCallout">
            <a:avLst>
              <a:gd name="adj1" fmla="val -22387"/>
              <a:gd name="adj2" fmla="val 65185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078376" y="2115556"/>
            <a:ext cx="31972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Font typeface="Arial"/>
              <a:buChar char="•"/>
            </a:pPr>
            <a:r>
              <a:rPr lang="de-DE" sz="1600" dirty="0">
                <a:latin typeface="Arial"/>
                <a:cs typeface="Arial"/>
              </a:rPr>
              <a:t>Massage zur Obstipations-prophylaxe</a:t>
            </a:r>
          </a:p>
          <a:p>
            <a:pPr marL="180000" indent="-180000">
              <a:buFont typeface="Arial"/>
              <a:buChar char="•"/>
            </a:pPr>
            <a:r>
              <a:rPr lang="de-DE" sz="1600" dirty="0">
                <a:latin typeface="Arial"/>
                <a:cs typeface="Arial"/>
              </a:rPr>
              <a:t>Aktivitätsangebote für Menschen mit Demenz</a:t>
            </a:r>
          </a:p>
          <a:p>
            <a:pPr marL="180000" indent="-180000">
              <a:buFont typeface="Arial"/>
              <a:buChar char="•"/>
            </a:pPr>
            <a:r>
              <a:rPr lang="de-DE" sz="1600" dirty="0">
                <a:latin typeface="Arial"/>
                <a:cs typeface="Arial"/>
              </a:rPr>
              <a:t>Therapeutische </a:t>
            </a:r>
            <a:r>
              <a:rPr lang="de-DE" sz="1600" dirty="0" err="1">
                <a:latin typeface="Arial"/>
                <a:cs typeface="Arial"/>
              </a:rPr>
              <a:t>Massnahmen</a:t>
            </a:r>
            <a:r>
              <a:rPr lang="de-DE" sz="1600" dirty="0">
                <a:latin typeface="Arial"/>
                <a:cs typeface="Arial"/>
              </a:rPr>
              <a:t> bei Atembeschwerden</a:t>
            </a:r>
          </a:p>
          <a:p>
            <a:pPr marL="180000" indent="-180000">
              <a:buFont typeface="Arial"/>
              <a:buChar char="•"/>
            </a:pPr>
            <a:r>
              <a:rPr lang="de-DE" sz="1600" dirty="0">
                <a:latin typeface="Arial"/>
                <a:cs typeface="Arial"/>
              </a:rPr>
              <a:t>Kinästhetik im Arbeitsalltag</a:t>
            </a:r>
          </a:p>
          <a:p>
            <a:pPr marL="180000" indent="-180000">
              <a:buFont typeface="Arial"/>
              <a:buChar char="•"/>
            </a:pPr>
            <a:r>
              <a:rPr lang="de-DE" sz="1600" dirty="0">
                <a:latin typeface="Arial"/>
                <a:cs typeface="Arial"/>
              </a:rPr>
              <a:t>Blutzucker- und Blutdruck-messung im Akut-</a:t>
            </a:r>
          </a:p>
          <a:p>
            <a:r>
              <a:rPr lang="de-DE" sz="1600" dirty="0">
                <a:latin typeface="Arial"/>
                <a:cs typeface="Arial"/>
              </a:rPr>
              <a:t>		    </a:t>
            </a:r>
            <a:r>
              <a:rPr lang="de-DE" sz="1600" dirty="0" err="1">
                <a:latin typeface="Arial"/>
                <a:cs typeface="Arial"/>
              </a:rPr>
              <a:t>spital</a:t>
            </a:r>
            <a:endParaRPr lang="de-DE" sz="1600" dirty="0">
              <a:latin typeface="Arial"/>
              <a:cs typeface="Arial"/>
            </a:endParaRPr>
          </a:p>
        </p:txBody>
      </p:sp>
      <p:sp>
        <p:nvSpPr>
          <p:cNvPr id="9" name="Wolkenförmige Legende 8"/>
          <p:cNvSpPr/>
          <p:nvPr/>
        </p:nvSpPr>
        <p:spPr>
          <a:xfrm>
            <a:off x="4670778" y="1735666"/>
            <a:ext cx="3861222" cy="3643490"/>
          </a:xfrm>
          <a:prstGeom prst="cloudCallout">
            <a:avLst>
              <a:gd name="adj1" fmla="val -120603"/>
              <a:gd name="adj2" fmla="val 51656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sz="1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099058" y="2202136"/>
            <a:ext cx="34329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Font typeface="Arial"/>
              <a:buChar char="•"/>
            </a:pPr>
            <a:r>
              <a:rPr lang="de-DE" dirty="0">
                <a:latin typeface="Arial"/>
                <a:cs typeface="Arial"/>
              </a:rPr>
              <a:t>Die Eingewöhnung eines Kleinkindes in ein Tagesheim</a:t>
            </a:r>
          </a:p>
          <a:p>
            <a:pPr marL="180000" indent="-180000">
              <a:buFont typeface="Arial"/>
              <a:buChar char="•"/>
            </a:pPr>
            <a:r>
              <a:rPr lang="de-DE" dirty="0">
                <a:latin typeface="Arial"/>
                <a:cs typeface="Arial"/>
              </a:rPr>
              <a:t>Der Spracherwerb im Durchgangsheim – Kinder und Erwachsene lernen Deutsch</a:t>
            </a:r>
          </a:p>
          <a:p>
            <a:pPr marL="180000" indent="-180000">
              <a:buFont typeface="Arial"/>
              <a:buChar char="•"/>
            </a:pPr>
            <a:r>
              <a:rPr lang="de-DE" dirty="0">
                <a:latin typeface="Arial"/>
                <a:cs typeface="Arial"/>
              </a:rPr>
              <a:t>Ist Mündigkeit lernbar?</a:t>
            </a:r>
          </a:p>
          <a:p>
            <a:pPr marL="180000" indent="-180000">
              <a:buFont typeface="Arial"/>
              <a:buChar char="•"/>
            </a:pPr>
            <a:r>
              <a:rPr lang="de-DE" dirty="0">
                <a:latin typeface="Arial"/>
                <a:cs typeface="Arial"/>
              </a:rPr>
              <a:t>Tanzen mit Asyl suchen-</a:t>
            </a:r>
          </a:p>
          <a:p>
            <a:pPr marL="180000"/>
            <a:r>
              <a:rPr lang="de-DE" dirty="0">
                <a:latin typeface="Arial"/>
                <a:cs typeface="Arial"/>
              </a:rPr>
              <a:t>den Frauen</a:t>
            </a:r>
          </a:p>
        </p:txBody>
      </p:sp>
    </p:spTree>
    <p:extLst>
      <p:ext uri="{BB962C8B-B14F-4D97-AF65-F5344CB8AC3E}">
        <p14:creationId xmlns:p14="http://schemas.microsoft.com/office/powerpoint/2010/main" val="276433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806747" y="835531"/>
            <a:ext cx="55305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200" b="1" dirty="0">
                <a:latin typeface="Arial"/>
                <a:cs typeface="Arial"/>
              </a:rPr>
              <a:t>Die Fachmaturitätsarbeit in den Profilen</a:t>
            </a:r>
          </a:p>
          <a:p>
            <a:r>
              <a:rPr lang="de-DE" sz="2200" b="1" dirty="0">
                <a:latin typeface="Arial"/>
                <a:cs typeface="Arial"/>
              </a:rPr>
              <a:t>«Gesundheit» und «Soziale Arbeit»</a:t>
            </a:r>
          </a:p>
        </p:txBody>
      </p:sp>
      <p:sp>
        <p:nvSpPr>
          <p:cNvPr id="2" name="Rechteck 1"/>
          <p:cNvSpPr/>
          <p:nvPr/>
        </p:nvSpPr>
        <p:spPr>
          <a:xfrm>
            <a:off x="612000" y="1989000"/>
            <a:ext cx="3600000" cy="27495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dirty="0">
                <a:latin typeface="Arial"/>
                <a:cs typeface="Arial"/>
              </a:rPr>
              <a:t>Umfang und Form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de-DE" dirty="0">
                <a:latin typeface="Arial"/>
                <a:cs typeface="Arial"/>
              </a:rPr>
              <a:t>25–30 Seiten + allenfalls Anhang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de-DE" dirty="0">
                <a:latin typeface="Arial"/>
                <a:cs typeface="Arial"/>
              </a:rPr>
              <a:t>Aufbau wie von SA gewohnt</a:t>
            </a:r>
          </a:p>
          <a:p>
            <a:pPr marL="284400">
              <a:lnSpc>
                <a:spcPct val="150000"/>
              </a:lnSpc>
            </a:pPr>
            <a:r>
              <a:rPr lang="de-DE" dirty="0">
                <a:latin typeface="Arial"/>
                <a:cs typeface="Arial"/>
              </a:rPr>
              <a:t>+ Abstract</a:t>
            </a:r>
          </a:p>
          <a:p>
            <a:pPr marL="742950" lvl="1" indent="-285750">
              <a:buFont typeface="Arial"/>
              <a:buChar char="•"/>
            </a:pPr>
            <a:r>
              <a:rPr lang="de-DE" sz="1400" dirty="0">
                <a:latin typeface="Arial"/>
                <a:cs typeface="Arial"/>
              </a:rPr>
              <a:t>kurze, prägnante Inhaltsangabe</a:t>
            </a:r>
          </a:p>
          <a:p>
            <a:pPr>
              <a:lnSpc>
                <a:spcPct val="150000"/>
              </a:lnSpc>
            </a:pPr>
            <a:r>
              <a:rPr lang="de-DE" i="1" dirty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 Kapitel 3 und 6</a:t>
            </a:r>
            <a:endParaRPr lang="de-DE" i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932000" y="1989000"/>
            <a:ext cx="3600000" cy="256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dirty="0">
                <a:latin typeface="Arial"/>
                <a:cs typeface="Arial"/>
              </a:rPr>
              <a:t>Beurteilung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de-DE" dirty="0">
                <a:latin typeface="Arial"/>
                <a:cs typeface="Arial"/>
              </a:rPr>
              <a:t>Arbeit trägt ⅔ zur Endnote bei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de-DE" dirty="0">
                <a:latin typeface="Arial"/>
                <a:cs typeface="Arial"/>
              </a:rPr>
              <a:t>Wenn genügend, dann Zulassung zur Präsentation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de-DE" dirty="0">
                <a:latin typeface="Arial"/>
                <a:cs typeface="Arial"/>
              </a:rPr>
              <a:t>Möglichkeit der Aufbesserung</a:t>
            </a:r>
          </a:p>
          <a:p>
            <a:pPr>
              <a:lnSpc>
                <a:spcPct val="150000"/>
              </a:lnSpc>
            </a:pPr>
            <a:r>
              <a:rPr lang="de-DE" i="1" dirty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 Kapitel 3 und 7</a:t>
            </a:r>
            <a:endParaRPr lang="de-DE" i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827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806747" y="835531"/>
            <a:ext cx="55305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200" b="1" dirty="0">
                <a:latin typeface="Arial"/>
                <a:cs typeface="Arial"/>
              </a:rPr>
              <a:t>Die Fachmaturitätsarbeit in den Profilen</a:t>
            </a:r>
          </a:p>
          <a:p>
            <a:r>
              <a:rPr lang="de-DE" sz="2200" b="1" dirty="0">
                <a:latin typeface="Arial"/>
                <a:cs typeface="Arial"/>
              </a:rPr>
              <a:t>«Gesundheit» und «Soziale Arbeit»</a:t>
            </a:r>
          </a:p>
        </p:txBody>
      </p:sp>
      <p:sp>
        <p:nvSpPr>
          <p:cNvPr id="2" name="Rechteck 1"/>
          <p:cNvSpPr/>
          <p:nvPr/>
        </p:nvSpPr>
        <p:spPr>
          <a:xfrm>
            <a:off x="612000" y="1989000"/>
            <a:ext cx="3600000" cy="33932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dirty="0">
                <a:latin typeface="Arial"/>
                <a:cs typeface="Arial"/>
              </a:rPr>
              <a:t>Präsentation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de-DE" dirty="0">
                <a:latin typeface="Arial"/>
                <a:cs typeface="Arial"/>
              </a:rPr>
              <a:t>15 Minuten Vortrag zu </a:t>
            </a:r>
            <a:r>
              <a:rPr lang="de-DE" dirty="0" err="1">
                <a:latin typeface="Arial"/>
                <a:cs typeface="Arial"/>
              </a:rPr>
              <a:t>ausge</a:t>
            </a:r>
            <a:r>
              <a:rPr lang="de-DE" dirty="0">
                <a:latin typeface="Arial"/>
                <a:cs typeface="Arial"/>
              </a:rPr>
              <a:t>-wählten Aspekten der Arbeit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de-DE" dirty="0">
                <a:latin typeface="Arial"/>
                <a:cs typeface="Arial"/>
              </a:rPr>
              <a:t>15 Minuten Prüfungsgespräch zur Arbeit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de-DE" dirty="0">
                <a:latin typeface="Arial"/>
                <a:cs typeface="Arial"/>
              </a:rPr>
              <a:t>Präsentation trägt ⅓ zur Endnote bei</a:t>
            </a:r>
          </a:p>
          <a:p>
            <a:pPr>
              <a:lnSpc>
                <a:spcPct val="150000"/>
              </a:lnSpc>
            </a:pPr>
            <a:r>
              <a:rPr lang="de-DE" i="1" dirty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 Kapitel 3 und 7</a:t>
            </a:r>
            <a:endParaRPr lang="de-DE" i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932000" y="1989000"/>
            <a:ext cx="3600000" cy="4224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dirty="0">
                <a:latin typeface="Arial"/>
                <a:cs typeface="Arial"/>
              </a:rPr>
              <a:t>Betreuung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de-DE" dirty="0">
                <a:latin typeface="Arial"/>
                <a:cs typeface="Arial"/>
              </a:rPr>
              <a:t>Hauptsächlich die FMS-Lehr-person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de-DE" dirty="0">
                <a:latin typeface="Arial"/>
                <a:cs typeface="Arial"/>
              </a:rPr>
              <a:t>Betreuungsperson des Betriebs resp. der Höheren Fachschule</a:t>
            </a:r>
          </a:p>
          <a:p>
            <a:pPr marL="570150" indent="-285750">
              <a:lnSpc>
                <a:spcPct val="150000"/>
              </a:lnSpc>
              <a:buFont typeface="Wingdings" charset="0"/>
              <a:buChar char="à"/>
            </a:pPr>
            <a:r>
              <a:rPr lang="de-DE" i="1" dirty="0">
                <a:latin typeface="Arial"/>
                <a:cs typeface="Arial"/>
                <a:sym typeface="Wingdings"/>
              </a:rPr>
              <a:t>u.a. Themenfindung und fachliche Unterstützung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de-DE" dirty="0">
                <a:latin typeface="Arial"/>
                <a:cs typeface="Arial"/>
                <a:sym typeface="Wingdings"/>
              </a:rPr>
              <a:t>Gemeinsame Beurteilung</a:t>
            </a:r>
          </a:p>
          <a:p>
            <a:pPr>
              <a:lnSpc>
                <a:spcPct val="150000"/>
              </a:lnSpc>
            </a:pPr>
            <a:r>
              <a:rPr lang="de-DE" i="1" dirty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 Kapitel 4</a:t>
            </a:r>
            <a:endParaRPr lang="de-DE" i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446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806747" y="835531"/>
            <a:ext cx="55305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200" b="1" dirty="0">
                <a:latin typeface="Arial"/>
                <a:cs typeface="Arial"/>
              </a:rPr>
              <a:t>Die Fachmaturitätsarbeit in den Profilen</a:t>
            </a:r>
          </a:p>
          <a:p>
            <a:r>
              <a:rPr lang="de-DE" sz="2200" b="1" dirty="0">
                <a:latin typeface="Arial"/>
                <a:cs typeface="Arial"/>
              </a:rPr>
              <a:t>«Gesundheit» und «Soziale Arbeit»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28310"/>
              </p:ext>
            </p:extLst>
          </p:nvPr>
        </p:nvGraphicFramePr>
        <p:xfrm>
          <a:off x="612000" y="1778002"/>
          <a:ext cx="7920000" cy="425347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376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2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1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2421">
                <a:tc>
                  <a:txBody>
                    <a:bodyPr/>
                    <a:lstStyle/>
                    <a:p>
                      <a:pPr algn="ctr"/>
                      <a:r>
                        <a:rPr lang="de-DE" sz="1500" dirty="0">
                          <a:latin typeface="Arial"/>
                          <a:cs typeface="Arial"/>
                        </a:rPr>
                        <a:t>FMA</a:t>
                      </a:r>
                      <a:r>
                        <a:rPr lang="de-DE" sz="1500" baseline="0" dirty="0">
                          <a:latin typeface="Arial"/>
                          <a:cs typeface="Arial"/>
                        </a:rPr>
                        <a:t> Soziale Arbeit</a:t>
                      </a:r>
                      <a:endParaRPr lang="de-DE" sz="15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5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>
                          <a:latin typeface="Arial"/>
                          <a:cs typeface="Arial"/>
                        </a:rPr>
                        <a:t>FMA Gesundheit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237">
                <a:tc>
                  <a:txBody>
                    <a:bodyPr/>
                    <a:lstStyle/>
                    <a:p>
                      <a:pPr algn="ctr"/>
                      <a:r>
                        <a:rPr lang="de-DE" sz="1500" dirty="0">
                          <a:latin typeface="Arial"/>
                          <a:cs typeface="Arial"/>
                        </a:rPr>
                        <a:t>bis 6. September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>
                          <a:latin typeface="Arial"/>
                          <a:cs typeface="Arial"/>
                        </a:rPr>
                        <a:t>Themensuche mit der Betreuungsperson</a:t>
                      </a:r>
                      <a:r>
                        <a:rPr lang="de-DE" sz="1500" baseline="0" dirty="0">
                          <a:latin typeface="Arial"/>
                          <a:cs typeface="Arial"/>
                        </a:rPr>
                        <a:t> des Betriebs</a:t>
                      </a:r>
                      <a:endParaRPr lang="de-DE" sz="15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>
                          <a:latin typeface="Arial"/>
                          <a:cs typeface="Arial"/>
                        </a:rPr>
                        <a:t>bis 18. Oktober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660">
                <a:tc>
                  <a:txBody>
                    <a:bodyPr/>
                    <a:lstStyle/>
                    <a:p>
                      <a:pPr algn="ctr"/>
                      <a:r>
                        <a:rPr lang="de-DE" sz="1500" dirty="0">
                          <a:latin typeface="Arial"/>
                          <a:cs typeface="Arial"/>
                        </a:rPr>
                        <a:t>10. September</a:t>
                      </a:r>
                      <a:r>
                        <a:rPr lang="de-DE" sz="1500" baseline="0" dirty="0">
                          <a:latin typeface="Arial"/>
                          <a:cs typeface="Arial"/>
                        </a:rPr>
                        <a:t> 2024</a:t>
                      </a:r>
                      <a:endParaRPr lang="de-DE" sz="15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>
                          <a:latin typeface="Arial"/>
                          <a:cs typeface="Arial"/>
                        </a:rPr>
                        <a:t>Kick-off FM-Arbeit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>
                          <a:latin typeface="Arial"/>
                          <a:cs typeface="Arial"/>
                        </a:rPr>
                        <a:t>22.</a:t>
                      </a:r>
                      <a:r>
                        <a:rPr lang="de-DE" sz="1500" baseline="0" dirty="0">
                          <a:latin typeface="Arial"/>
                          <a:cs typeface="Arial"/>
                        </a:rPr>
                        <a:t> Oktober 2024</a:t>
                      </a:r>
                      <a:endParaRPr lang="de-DE" sz="15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6972">
                <a:tc>
                  <a:txBody>
                    <a:bodyPr/>
                    <a:lstStyle/>
                    <a:p>
                      <a:pPr algn="ctr"/>
                      <a:r>
                        <a:rPr lang="de-DE" sz="1500" dirty="0">
                          <a:latin typeface="Arial"/>
                          <a:cs typeface="Arial"/>
                        </a:rPr>
                        <a:t>bis 18. Oktober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>
                          <a:latin typeface="Arial"/>
                          <a:cs typeface="Arial"/>
                        </a:rPr>
                        <a:t>Erstgespräch mit den beiden Betreuungspersonen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>
                          <a:latin typeface="Arial"/>
                          <a:cs typeface="Arial"/>
                        </a:rPr>
                        <a:t>bis 1. November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4947">
                <a:tc>
                  <a:txBody>
                    <a:bodyPr/>
                    <a:lstStyle/>
                    <a:p>
                      <a:pPr algn="ctr"/>
                      <a:r>
                        <a:rPr lang="de-DE" sz="1500" dirty="0">
                          <a:latin typeface="Arial"/>
                          <a:cs typeface="Arial"/>
                        </a:rPr>
                        <a:t>bis 8. November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>
                          <a:latin typeface="Arial"/>
                          <a:cs typeface="Arial"/>
                        </a:rPr>
                        <a:t>Abgabe und Besprechung der Disposition und der Einleitung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>
                          <a:latin typeface="Arial"/>
                          <a:cs typeface="Arial"/>
                        </a:rPr>
                        <a:t>bis 22. November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660">
                <a:tc>
                  <a:txBody>
                    <a:bodyPr/>
                    <a:lstStyle/>
                    <a:p>
                      <a:pPr algn="ctr"/>
                      <a:r>
                        <a:rPr lang="de-DE" sz="1500" dirty="0">
                          <a:latin typeface="Arial"/>
                          <a:cs typeface="Arial"/>
                        </a:rPr>
                        <a:t>zwischen Dezember</a:t>
                      </a:r>
                      <a:r>
                        <a:rPr lang="de-DE" sz="1500" baseline="0" dirty="0">
                          <a:latin typeface="Arial"/>
                          <a:cs typeface="Arial"/>
                        </a:rPr>
                        <a:t> 2024 und März 2025</a:t>
                      </a:r>
                      <a:endParaRPr lang="de-DE" sz="15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>
                          <a:latin typeface="Arial"/>
                          <a:cs typeface="Arial"/>
                        </a:rPr>
                        <a:t>FM </a:t>
                      </a:r>
                      <a:r>
                        <a:rPr lang="de-DE" sz="1500" dirty="0" err="1">
                          <a:latin typeface="Arial"/>
                          <a:cs typeface="Arial"/>
                        </a:rPr>
                        <a:t>Soz</a:t>
                      </a:r>
                      <a:r>
                        <a:rPr lang="de-DE" sz="1500" dirty="0">
                          <a:latin typeface="Arial"/>
                          <a:cs typeface="Arial"/>
                        </a:rPr>
                        <a:t>: Blockwoche</a:t>
                      </a:r>
                    </a:p>
                    <a:p>
                      <a:pPr algn="ctr"/>
                      <a:r>
                        <a:rPr lang="de-DE" sz="1500" dirty="0">
                          <a:latin typeface="Arial"/>
                          <a:cs typeface="Arial"/>
                        </a:rPr>
                        <a:t>FM Ges: 3½ Schreibtage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>
                          <a:latin typeface="Arial"/>
                          <a:cs typeface="Arial"/>
                        </a:rPr>
                        <a:t>im Dezember 2024 und Januar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660">
                <a:tc>
                  <a:txBody>
                    <a:bodyPr/>
                    <a:lstStyle/>
                    <a:p>
                      <a:pPr algn="ctr"/>
                      <a:r>
                        <a:rPr lang="de-DE" sz="1500" dirty="0">
                          <a:latin typeface="Arial"/>
                          <a:cs typeface="Arial"/>
                        </a:rPr>
                        <a:t>bis 17. Januar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>
                          <a:latin typeface="Arial"/>
                          <a:cs typeface="Arial"/>
                        </a:rPr>
                        <a:t>Zwischenbilanz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>
                          <a:latin typeface="Arial"/>
                          <a:cs typeface="Arial"/>
                        </a:rPr>
                        <a:t>bis 17. Januar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660">
                <a:tc>
                  <a:txBody>
                    <a:bodyPr/>
                    <a:lstStyle/>
                    <a:p>
                      <a:pPr algn="ctr"/>
                      <a:r>
                        <a:rPr lang="de-DE" sz="1500" dirty="0">
                          <a:latin typeface="Arial"/>
                          <a:cs typeface="Arial"/>
                        </a:rPr>
                        <a:t>17. März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>
                          <a:latin typeface="Arial"/>
                          <a:cs typeface="Arial"/>
                        </a:rPr>
                        <a:t>Abgabe der FM-Arbeit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>
                          <a:latin typeface="Arial"/>
                          <a:cs typeface="Arial"/>
                        </a:rPr>
                        <a:t>17.</a:t>
                      </a:r>
                      <a:r>
                        <a:rPr lang="de-DE" sz="1500" baseline="0" dirty="0">
                          <a:latin typeface="Arial"/>
                          <a:cs typeface="Arial"/>
                        </a:rPr>
                        <a:t> März 2025</a:t>
                      </a:r>
                      <a:endParaRPr lang="de-DE" sz="15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660">
                <a:tc>
                  <a:txBody>
                    <a:bodyPr/>
                    <a:lstStyle/>
                    <a:p>
                      <a:pPr algn="ctr"/>
                      <a:r>
                        <a:rPr lang="de-DE" sz="1500" dirty="0">
                          <a:latin typeface="Arial"/>
                          <a:cs typeface="Arial"/>
                        </a:rPr>
                        <a:t>5.–7. Mai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>
                          <a:latin typeface="Arial"/>
                          <a:cs typeface="Arial"/>
                        </a:rPr>
                        <a:t>Präsentation der FM-Arbeit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>
                          <a:latin typeface="Arial"/>
                          <a:cs typeface="Arial"/>
                        </a:rPr>
                        <a:t>5.–7. Mai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384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546</Words>
  <Application>Microsoft Macintosh PowerPoint</Application>
  <PresentationFormat>Bildschirmpräsentation (4:3)</PresentationFormat>
  <Paragraphs>118</Paragraphs>
  <Slides>10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Zug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Schulen Athene</dc:creator>
  <cp:lastModifiedBy>Marcel Schwendener</cp:lastModifiedBy>
  <cp:revision>71</cp:revision>
  <cp:lastPrinted>2022-05-24T14:30:01Z</cp:lastPrinted>
  <dcterms:created xsi:type="dcterms:W3CDTF">2012-02-28T08:17:20Z</dcterms:created>
  <dcterms:modified xsi:type="dcterms:W3CDTF">2024-05-28T07:00:07Z</dcterms:modified>
</cp:coreProperties>
</file>